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1.xml" Type="http://schemas.openxmlformats.org/officeDocument/2006/relationships/theme" Id="rId1"/><Relationship Target="slideMasters/slideMaster1.xml" Type="http://schemas.openxmlformats.org/officeDocument/2006/relationships/slideMaster" Id="rId4"/><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1" name="Shape 41"/>
        <p:cNvGrpSpPr/>
        <p:nvPr/>
      </p:nvGrpSpPr>
      <p:grpSpPr>
        <a:xfrm>
          <a:off y="0" x="0"/>
          <a:ext cy="0" cx="0"/>
          <a:chOff y="0" x="0"/>
          <a:chExt cy="0" cx="0"/>
        </a:xfrm>
      </p:grpSpPr>
      <p:sp>
        <p:nvSpPr>
          <p:cNvPr id="42" name="Shape 42"/>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3" name="Shape 43"/>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indent="304800">
              <a:buSzPct val="100000"/>
              <a:defRPr sz="4800"/>
            </a:lvl1pPr>
            <a:lvl2pPr algn="ctr" indent="304800">
              <a:buSzPct val="100000"/>
              <a:defRPr sz="4800"/>
            </a:lvl2pPr>
            <a:lvl3pPr algn="ctr" indent="304800">
              <a:buSzPct val="100000"/>
              <a:defRPr sz="4800"/>
            </a:lvl3pPr>
            <a:lvl4pPr algn="ctr" indent="304800">
              <a:buSzPct val="100000"/>
              <a:defRPr sz="4800"/>
            </a:lvl4pPr>
            <a:lvl5pPr algn="ctr" indent="304800">
              <a:buSzPct val="100000"/>
              <a:defRPr sz="4800"/>
            </a:lvl5pPr>
            <a:lvl6pPr algn="ctr" indent="304800">
              <a:buSzPct val="100000"/>
              <a:defRPr sz="4800"/>
            </a:lvl6pPr>
            <a:lvl7pPr algn="ctr" indent="304800">
              <a:buSzPct val="100000"/>
              <a:defRPr sz="4800"/>
            </a:lvl7pPr>
            <a:lvl8pPr algn="ctr" indent="304800">
              <a:buSzPct val="100000"/>
              <a:defRPr sz="4800"/>
            </a:lvl8pPr>
            <a:lvl9pPr algn="ctr" indent="304800">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marL="0">
              <a:spcBef>
                <a:spcPts val="0"/>
              </a:spcBef>
              <a:buClr>
                <a:schemeClr val="dk2"/>
              </a:buClr>
              <a:buNone/>
              <a:defRPr>
                <a:solidFill>
                  <a:schemeClr val="dk2"/>
                </a:solidFill>
              </a:defRPr>
            </a:lvl1pPr>
            <a:lvl2pPr algn="ctr" indent="190500" marL="0">
              <a:spcBef>
                <a:spcPts val="0"/>
              </a:spcBef>
              <a:buClr>
                <a:schemeClr val="dk2"/>
              </a:buClr>
              <a:buSzPct val="100000"/>
              <a:buNone/>
              <a:defRPr sz="3000">
                <a:solidFill>
                  <a:schemeClr val="dk2"/>
                </a:solidFill>
              </a:defRPr>
            </a:lvl2pPr>
            <a:lvl3pPr algn="ctr" indent="190500" marL="0">
              <a:spcBef>
                <a:spcPts val="0"/>
              </a:spcBef>
              <a:buClr>
                <a:schemeClr val="dk2"/>
              </a:buClr>
              <a:buSzPct val="100000"/>
              <a:buNone/>
              <a:defRPr sz="3000">
                <a:solidFill>
                  <a:schemeClr val="dk2"/>
                </a:solidFill>
              </a:defRPr>
            </a:lvl3pPr>
            <a:lvl4pPr algn="ctr" indent="190500" marL="0">
              <a:spcBef>
                <a:spcPts val="0"/>
              </a:spcBef>
              <a:buClr>
                <a:schemeClr val="dk2"/>
              </a:buClr>
              <a:buSzPct val="100000"/>
              <a:buNone/>
              <a:defRPr sz="3000">
                <a:solidFill>
                  <a:schemeClr val="dk2"/>
                </a:solidFill>
              </a:defRPr>
            </a:lvl4pPr>
            <a:lvl5pPr algn="ctr" indent="190500" marL="0">
              <a:spcBef>
                <a:spcPts val="0"/>
              </a:spcBef>
              <a:buClr>
                <a:schemeClr val="dk2"/>
              </a:buClr>
              <a:buSzPct val="100000"/>
              <a:buNone/>
              <a:defRPr sz="3000">
                <a:solidFill>
                  <a:schemeClr val="dk2"/>
                </a:solidFill>
              </a:defRPr>
            </a:lvl5pPr>
            <a:lvl6pPr algn="ctr" indent="190500" marL="0">
              <a:spcBef>
                <a:spcPts val="0"/>
              </a:spcBef>
              <a:buClr>
                <a:schemeClr val="dk2"/>
              </a:buClr>
              <a:buSzPct val="100000"/>
              <a:buNone/>
              <a:defRPr sz="3000">
                <a:solidFill>
                  <a:schemeClr val="dk2"/>
                </a:solidFill>
              </a:defRPr>
            </a:lvl6pPr>
            <a:lvl7pPr algn="ctr" indent="190500" marL="0">
              <a:spcBef>
                <a:spcPts val="0"/>
              </a:spcBef>
              <a:buClr>
                <a:schemeClr val="dk2"/>
              </a:buClr>
              <a:buSzPct val="100000"/>
              <a:buNone/>
              <a:defRPr sz="3000">
                <a:solidFill>
                  <a:schemeClr val="dk2"/>
                </a:solidFill>
              </a:defRPr>
            </a:lvl7pPr>
            <a:lvl8pPr algn="ctr" indent="190500" marL="0">
              <a:spcBef>
                <a:spcPts val="0"/>
              </a:spcBef>
              <a:buClr>
                <a:schemeClr val="dk2"/>
              </a:buClr>
              <a:buSzPct val="100000"/>
              <a:buNone/>
              <a:defRPr sz="3000">
                <a:solidFill>
                  <a:schemeClr val="dk2"/>
                </a:solidFill>
              </a:defRPr>
            </a:lvl8pPr>
            <a:lvl9pPr algn="ctr" indent="190500" marL="0">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indent="-171450" marL="285750">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p:spPr>
        <p:txBody>
          <a:bodyPr bIns="91425" rIns="91425" lIns="91425" tIns="91425" anchor="b" anchorCtr="0"/>
          <a:lstStyle>
            <a:lvl1pPr marL="0">
              <a:buClr>
                <a:schemeClr val="dk1"/>
              </a:buClr>
              <a:buSzPct val="100000"/>
              <a:buNone/>
              <a:defRPr b="1" sz="3600">
                <a:solidFill>
                  <a:schemeClr val="dk1"/>
                </a:solidFill>
              </a:defRPr>
            </a:lvl1pPr>
            <a:lvl2pPr indent="228600" marL="0">
              <a:buClr>
                <a:schemeClr val="dk1"/>
              </a:buClr>
              <a:buSzPct val="100000"/>
              <a:buNone/>
              <a:defRPr b="1" sz="3600">
                <a:solidFill>
                  <a:schemeClr val="dk1"/>
                </a:solidFill>
              </a:defRPr>
            </a:lvl2pPr>
            <a:lvl3pPr indent="228600" marL="0">
              <a:buClr>
                <a:schemeClr val="dk1"/>
              </a:buClr>
              <a:buSzPct val="100000"/>
              <a:buNone/>
              <a:defRPr b="1" sz="3600">
                <a:solidFill>
                  <a:schemeClr val="dk1"/>
                </a:solidFill>
              </a:defRPr>
            </a:lvl3pPr>
            <a:lvl4pPr indent="228600" marL="0">
              <a:buClr>
                <a:schemeClr val="dk1"/>
              </a:buClr>
              <a:buSzPct val="100000"/>
              <a:buNone/>
              <a:defRPr b="1" sz="3600">
                <a:solidFill>
                  <a:schemeClr val="dk1"/>
                </a:solidFill>
              </a:defRPr>
            </a:lvl4pPr>
            <a:lvl5pPr indent="228600" marL="0">
              <a:buClr>
                <a:schemeClr val="dk1"/>
              </a:buClr>
              <a:buSzPct val="100000"/>
              <a:buNone/>
              <a:defRPr b="1" sz="3600">
                <a:solidFill>
                  <a:schemeClr val="dk1"/>
                </a:solidFill>
              </a:defRPr>
            </a:lvl5pPr>
            <a:lvl6pPr indent="228600" marL="0">
              <a:buClr>
                <a:schemeClr val="dk1"/>
              </a:buClr>
              <a:buSzPct val="100000"/>
              <a:buNone/>
              <a:defRPr b="1" sz="3600">
                <a:solidFill>
                  <a:schemeClr val="dk1"/>
                </a:solidFill>
              </a:defRPr>
            </a:lvl6pPr>
            <a:lvl7pPr indent="228600" marL="0">
              <a:buClr>
                <a:schemeClr val="dk1"/>
              </a:buClr>
              <a:buSzPct val="100000"/>
              <a:buNone/>
              <a:defRPr b="1" sz="3600">
                <a:solidFill>
                  <a:schemeClr val="dk1"/>
                </a:solidFill>
              </a:defRPr>
            </a:lvl7pPr>
            <a:lvl8pPr indent="228600" marL="0">
              <a:buClr>
                <a:schemeClr val="dk1"/>
              </a:buClr>
              <a:buSzPct val="100000"/>
              <a:buNone/>
              <a:defRPr b="1" sz="3600">
                <a:solidFill>
                  <a:schemeClr val="dk1"/>
                </a:solidFill>
              </a:defRPr>
            </a:lvl8pPr>
            <a:lvl9pPr indent="228600" marL="0">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p:spPr>
        <p:txBody>
          <a:bodyPr bIns="91425" rIns="91425" lIns="91425" tIns="91425" anchor="t" anchorCtr="0"/>
          <a:lstStyle>
            <a:lvl1pPr indent="-152400" marL="342900">
              <a:spcBef>
                <a:spcPts val="600"/>
              </a:spcBef>
              <a:buClr>
                <a:schemeClr val="dk1"/>
              </a:buClr>
              <a:buSzPct val="100000"/>
              <a:defRPr sz="3000">
                <a:solidFill>
                  <a:schemeClr val="dk1"/>
                </a:solidFill>
              </a:defRPr>
            </a:lvl1pPr>
            <a:lvl2pPr indent="-133350" marL="742950">
              <a:spcBef>
                <a:spcPts val="480"/>
              </a:spcBef>
              <a:buClr>
                <a:schemeClr val="dk1"/>
              </a:buClr>
              <a:buSzPct val="100000"/>
              <a:defRPr sz="2400">
                <a:solidFill>
                  <a:schemeClr val="dk1"/>
                </a:solidFill>
              </a:defRPr>
            </a:lvl2pPr>
            <a:lvl3pPr indent="-76200" marL="1143000">
              <a:spcBef>
                <a:spcPts val="480"/>
              </a:spcBef>
              <a:buClr>
                <a:schemeClr val="dk1"/>
              </a:buClr>
              <a:buSzPct val="100000"/>
              <a:defRPr sz="2400">
                <a:solidFill>
                  <a:schemeClr val="dk1"/>
                </a:solidFill>
              </a:defRPr>
            </a:lvl3pPr>
            <a:lvl4pPr indent="-114300" marL="1600200">
              <a:spcBef>
                <a:spcPts val="360"/>
              </a:spcBef>
              <a:buClr>
                <a:schemeClr val="dk1"/>
              </a:buClr>
              <a:buSzPct val="100000"/>
              <a:defRPr sz="1800">
                <a:solidFill>
                  <a:schemeClr val="dk1"/>
                </a:solidFill>
              </a:defRPr>
            </a:lvl4pPr>
            <a:lvl5pPr indent="-114300" marL="2057400">
              <a:spcBef>
                <a:spcPts val="360"/>
              </a:spcBef>
              <a:buClr>
                <a:schemeClr val="dk1"/>
              </a:buClr>
              <a:buSzPct val="100000"/>
              <a:defRPr sz="1800">
                <a:solidFill>
                  <a:schemeClr val="dk1"/>
                </a:solidFill>
              </a:defRPr>
            </a:lvl5pPr>
            <a:lvl6pPr indent="-114300" marL="2514600">
              <a:spcBef>
                <a:spcPts val="360"/>
              </a:spcBef>
              <a:buClr>
                <a:schemeClr val="dk1"/>
              </a:buClr>
              <a:buSzPct val="100000"/>
              <a:defRPr sz="1800">
                <a:solidFill>
                  <a:schemeClr val="dk1"/>
                </a:solidFill>
              </a:defRPr>
            </a:lvl6pPr>
            <a:lvl7pPr indent="-114300" marL="2971800">
              <a:spcBef>
                <a:spcPts val="360"/>
              </a:spcBef>
              <a:buClr>
                <a:schemeClr val="dk1"/>
              </a:buClr>
              <a:buSzPct val="100000"/>
              <a:defRPr sz="1800">
                <a:solidFill>
                  <a:schemeClr val="dk1"/>
                </a:solidFill>
              </a:defRPr>
            </a:lvl7pPr>
            <a:lvl8pPr indent="-114300" marL="3429000">
              <a:spcBef>
                <a:spcPts val="360"/>
              </a:spcBef>
              <a:buClr>
                <a:schemeClr val="dk1"/>
              </a:buClr>
              <a:buSzPct val="100000"/>
              <a:defRPr sz="1800">
                <a:solidFill>
                  <a:schemeClr val="dk1"/>
                </a:solidFill>
              </a:defRPr>
            </a:lvl8pPr>
            <a:lvl9pPr indent="-114300" marL="3886200">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1.jp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4"/><Relationship Target="../media/image05.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4.jpg" Type="http://schemas.openxmlformats.org/officeDocument/2006/relationships/image" Id="rId4"/><Relationship Target="../media/image03.jp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http://en.wikipedia.org/wiki/Redenomination" Type="http://schemas.openxmlformats.org/officeDocument/2006/relationships/hyperlink" TargetMode="External" Id="rId12"/><Relationship Target="../slideLayouts/slideLayout2.xml" Type="http://schemas.openxmlformats.org/officeDocument/2006/relationships/slideLayout" Id="rId1"/><Relationship Target="../media/image02.jpg" Type="http://schemas.openxmlformats.org/officeDocument/2006/relationships/image" Id="rId13"/><Relationship Target="http://en.wikipedia.org/wiki/South_Ossetia" Type="http://schemas.openxmlformats.org/officeDocument/2006/relationships/hyperlink" TargetMode="External" Id="rId4"/><Relationship Target="http://en.wikipedia.org/wiki/Kopeck" Type="http://schemas.openxmlformats.org/officeDocument/2006/relationships/hyperlink" TargetMode="External" Id="rId10"/><Relationship Target="http://en.wikipedia.org/wiki/Abkhazia" Type="http://schemas.openxmlformats.org/officeDocument/2006/relationships/hyperlink" TargetMode="External" Id="rId3"/><Relationship Target="http://en.wikipedia.org/wiki/Kopeck" Type="http://schemas.openxmlformats.org/officeDocument/2006/relationships/hyperlink" TargetMode="External" Id="rId11"/><Relationship Target="http://en.wikipedia.org/wiki/Ruble" Type="http://schemas.openxmlformats.org/officeDocument/2006/relationships/hyperlink" TargetMode="External" Id="rId9"/><Relationship Target="http://en.wikipedia.org/wiki/Soviet_Union" Type="http://schemas.openxmlformats.org/officeDocument/2006/relationships/hyperlink" TargetMode="External" Id="rId6"/><Relationship Target="http://en.wikipedia.org/wiki/Russian_Empire" Type="http://schemas.openxmlformats.org/officeDocument/2006/relationships/hyperlink" TargetMode="External" Id="rId5"/><Relationship Target="http://en.wikipedia.org/wiki/Transnistria" Type="http://schemas.openxmlformats.org/officeDocument/2006/relationships/hyperlink" TargetMode="External" Id="rId8"/><Relationship Target="http://en.wikipedia.org/wiki/Belarus" Type="http://schemas.openxmlformats.org/officeDocument/2006/relationships/hyperlink" TargetMode="External" Id="rId7"/></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3"/>
          <a:stretch>
            <a:fillRect/>
          </a:stretch>
        </a:blipFill>
      </p:bgPr>
    </p:bg>
    <p:spTree>
      <p:nvGrpSpPr>
        <p:cNvPr id="22" name="Shape 22"/>
        <p:cNvGrpSpPr/>
        <p:nvPr/>
      </p:nvGrpSpPr>
      <p:grpSpPr>
        <a:xfrm>
          <a:off y="0" x="0"/>
          <a:ext cy="0" cx="0"/>
          <a:chOff y="0" x="0"/>
          <a:chExt cy="0" cx="0"/>
        </a:xfrm>
      </p:grpSpPr>
      <p:sp>
        <p:nvSpPr>
          <p:cNvPr id="23" name="Shape 23"/>
          <p:cNvSpPr txBox="1"/>
          <p:nvPr>
            <p:ph type="ctrTitle"/>
          </p:nvPr>
        </p:nvSpPr>
        <p:spPr>
          <a:xfrm>
            <a:off y="1826467" x="570650"/>
            <a:ext cy="1159799" cx="7772400"/>
          </a:xfrm>
          <a:prstGeom prst="rect">
            <a:avLst/>
          </a:prstGeom>
        </p:spPr>
        <p:txBody>
          <a:bodyPr bIns="91425" rIns="91425" lIns="91425" tIns="91425" anchor="b" anchorCtr="0">
            <a:noAutofit/>
          </a:bodyPr>
          <a:lstStyle/>
          <a:p>
            <a:pPr>
              <a:buNone/>
            </a:pPr>
            <a:r>
              <a:rPr lang="en"/>
              <a:t>Russia</a:t>
            </a:r>
          </a:p>
        </p:txBody>
      </p:sp>
      <p:sp>
        <p:nvSpPr>
          <p:cNvPr id="24" name="Shape 24"/>
          <p:cNvSpPr txBox="1"/>
          <p:nvPr>
            <p:ph idx="1" type="subTitle"/>
          </p:nvPr>
        </p:nvSpPr>
        <p:spPr>
          <a:xfrm>
            <a:off y="2840053" x="365825"/>
            <a:ext cy="784799" cx="7772400"/>
          </a:xfrm>
          <a:prstGeom prst="rect">
            <a:avLst/>
          </a:prstGeom>
          <a:ln>
            <a:noFill/>
          </a:ln>
        </p:spPr>
        <p:txBody>
          <a:bodyPr bIns="91425" rIns="91425" lIns="91425" tIns="91425" anchor="t" anchorCtr="0">
            <a:noAutofit/>
          </a:bodyPr>
          <a:lstStyle/>
          <a:p>
            <a:pPr>
              <a:buNone/>
            </a:pPr>
            <a:r>
              <a:rPr lang="en">
                <a:solidFill>
                  <a:srgbClr val="000000"/>
                </a:solidFill>
              </a:rPr>
              <a:t>Danton Alex ryan</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The Russian President  </a:t>
            </a:r>
          </a:p>
        </p:txBody>
      </p:sp>
      <p:sp>
        <p:nvSpPr>
          <p:cNvPr id="30" name="Shape 30"/>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lnSpc>
                <a:spcPct val="115000"/>
              </a:lnSpc>
              <a:spcBef>
                <a:spcPts val="0"/>
              </a:spcBef>
              <a:buClr>
                <a:schemeClr val="dk1"/>
              </a:buClr>
              <a:buSzPct val="100000"/>
              <a:buFont typeface="Arial"/>
              <a:buNone/>
            </a:pPr>
            <a:r>
              <a:rPr sz="1100" lang="en"/>
              <a:t>Government type: Federation which is a central government with self governing states or provinces.</a:t>
            </a:r>
          </a:p>
          <a:p>
            <a:pPr rtl="0" lvl="0">
              <a:lnSpc>
                <a:spcPct val="115000"/>
              </a:lnSpc>
              <a:spcBef>
                <a:spcPts val="0"/>
              </a:spcBef>
              <a:buClr>
                <a:schemeClr val="dk1"/>
              </a:buClr>
              <a:buSzPct val="100000"/>
              <a:buFont typeface="Arial"/>
              <a:buNone/>
            </a:pPr>
            <a:r>
              <a:rPr sz="1100" lang="en"/>
              <a:t>Leaders: </a:t>
            </a:r>
            <a:r>
              <a:rPr sz="1100" lang="en"/>
              <a:t>Vladimir Putin is the president of russia.</a:t>
            </a:r>
          </a:p>
          <a:p>
            <a:pPr rtl="0" lvl="0">
              <a:lnSpc>
                <a:spcPct val="115000"/>
              </a:lnSpc>
              <a:spcBef>
                <a:spcPts val="0"/>
              </a:spcBef>
              <a:buClr>
                <a:schemeClr val="dk1"/>
              </a:buClr>
              <a:buSzPct val="100000"/>
              <a:buFont typeface="Arial"/>
              <a:buNone/>
            </a:pPr>
            <a:r>
              <a:rPr sz="1100" lang="en"/>
              <a:t>Leading political parties: The leading political parties are United Russia, Communist Party of the Russian Federation, Liberal Democratic Party of Russia, and A Just Russia.</a:t>
            </a:r>
          </a:p>
          <a:p>
            <a:r>
              <a:t/>
            </a:r>
          </a:p>
          <a:p>
            <a:r>
              <a:t/>
            </a:r>
          </a:p>
        </p:txBody>
      </p:sp>
      <p:sp>
        <p:nvSpPr>
          <p:cNvPr id="31" name="Shape 31"/>
          <p:cNvSpPr/>
          <p:nvPr/>
        </p:nvSpPr>
        <p:spPr>
          <a:xfrm>
            <a:off y="3153936" x="6506875"/>
            <a:ext cy="2033325" cx="2709126"/>
          </a:xfrm>
          <a:prstGeom prst="rect">
            <a:avLst/>
          </a:prstGeom>
          <a:blipFill>
            <a:blip r:embed="rId3"/>
            <a:stretch>
              <a:fillRect/>
            </a:stretch>
          </a:blipFill>
        </p:spPr>
      </p:sp>
      <p:sp>
        <p:nvSpPr>
          <p:cNvPr id="32" name="Shape 32"/>
          <p:cNvSpPr/>
          <p:nvPr/>
        </p:nvSpPr>
        <p:spPr>
          <a:xfrm>
            <a:off y="3356125" x="260300"/>
            <a:ext cy="1628950" cx="2503150"/>
          </a:xfrm>
          <a:prstGeom prst="rect">
            <a:avLst/>
          </a:prstGeom>
          <a:blipFill>
            <a:blip r:embed="rId4"/>
            <a:stretch>
              <a:fillRect/>
            </a:stretch>
          </a:blipFill>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Geography</a:t>
            </a:r>
          </a:p>
        </p:txBody>
      </p:sp>
      <p:sp>
        <p:nvSpPr>
          <p:cNvPr id="38" name="Shape 38"/>
          <p:cNvSpPr/>
          <p:nvPr/>
        </p:nvSpPr>
        <p:spPr>
          <a:xfrm>
            <a:off y="2607875" x="281624"/>
            <a:ext cy="2129350" cx="2994924"/>
          </a:xfrm>
          <a:prstGeom prst="rect">
            <a:avLst/>
          </a:prstGeom>
          <a:blipFill>
            <a:blip r:embed="rId3"/>
            <a:stretch>
              <a:fillRect/>
            </a:stretch>
          </a:blipFill>
        </p:spPr>
      </p:sp>
      <p:sp>
        <p:nvSpPr>
          <p:cNvPr id="39" name="Shape 39"/>
          <p:cNvSpPr/>
          <p:nvPr/>
        </p:nvSpPr>
        <p:spPr>
          <a:xfrm>
            <a:off y="2786074" x="5512025"/>
            <a:ext cy="1886600" cx="2994926"/>
          </a:xfrm>
          <a:prstGeom prst="rect">
            <a:avLst/>
          </a:prstGeom>
          <a:blipFill>
            <a:blip r:embed="rId4"/>
            <a:stretch>
              <a:fillRect/>
            </a:stretch>
          </a:blipFill>
        </p:spPr>
      </p:sp>
      <p:sp>
        <p:nvSpPr>
          <p:cNvPr id="40" name="Shape 40"/>
          <p:cNvSpPr txBox="1"/>
          <p:nvPr/>
        </p:nvSpPr>
        <p:spPr>
          <a:xfrm>
            <a:off y="319975" x="3204000"/>
            <a:ext cy="2035499" cx="5482800"/>
          </a:xfrm>
          <a:prstGeom prst="rect">
            <a:avLst/>
          </a:prstGeom>
        </p:spPr>
        <p:txBody>
          <a:bodyPr bIns="91425" rIns="91425" lIns="91425" tIns="91425" anchor="t" anchorCtr="0">
            <a:noAutofit/>
          </a:bodyPr>
          <a:lstStyle/>
          <a:p>
            <a:pPr rtl="0" lvl="0">
              <a:lnSpc>
                <a:spcPct val="112500"/>
              </a:lnSpc>
              <a:buClr>
                <a:schemeClr val="dk1"/>
              </a:buClr>
              <a:buSzPct val="100000"/>
              <a:buFont typeface="Arial"/>
              <a:buNone/>
            </a:pPr>
            <a:r>
              <a:rPr sz="1100" lang="en">
                <a:solidFill>
                  <a:schemeClr val="dk1"/>
                </a:solidFill>
              </a:rPr>
              <a:t>Major features: Russia’s major features are it is largest country in the world, lacks proper soil and climates for agriculture, and has lake baikal the largest lake in the world.Russia is 1.8 times the size of the U.S.</a:t>
            </a:r>
          </a:p>
          <a:p>
            <a:r>
              <a:t/>
            </a:r>
          </a:p>
          <a:p>
            <a:pPr rtl="0" lvl="0">
              <a:lnSpc>
                <a:spcPct val="112500"/>
              </a:lnSpc>
              <a:buClr>
                <a:schemeClr val="dk1"/>
              </a:buClr>
              <a:buSzPct val="100000"/>
              <a:buFont typeface="Arial"/>
              <a:buNone/>
            </a:pPr>
            <a:r>
              <a:rPr sz="1100" lang="en">
                <a:solidFill>
                  <a:schemeClr val="dk1"/>
                </a:solidFill>
              </a:rPr>
              <a:t>Climate: The Russian climate ranges from steppes in the south to humid in European Russia to sub arctic temperatures in the Siberian Desert.  </a:t>
            </a:r>
          </a:p>
          <a:p>
            <a:r>
              <a:t/>
            </a:r>
          </a:p>
          <a:p>
            <a:pPr>
              <a:buNone/>
            </a:pPr>
            <a:r>
              <a:rPr sz="1100" lang="en">
                <a:solidFill>
                  <a:schemeClr val="dk1"/>
                </a:solidFill>
              </a:rPr>
              <a:t>Location: Russia’s location is Northern Asia bordering the Arctic Ocean, extending from Europe (the portion west of the Urals) to the North Pacific Oce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y="0" x="0"/>
          <a:ext cy="0" cx="0"/>
          <a:chOff y="0" x="0"/>
          <a:chExt cy="0" cx="0"/>
        </a:xfrm>
      </p:grpSpPr>
      <p:sp>
        <p:nvSpPr>
          <p:cNvPr id="45" name="Shape 45"/>
          <p:cNvSpPr txBox="1"/>
          <p:nvPr>
            <p:ph type="title"/>
          </p:nvPr>
        </p:nvSpPr>
        <p:spPr>
          <a:xfrm>
            <a:off y="205978" x="457200"/>
            <a:ext cy="857400" cx="8229600"/>
          </a:xfrm>
          <a:prstGeom prst="rect">
            <a:avLst/>
          </a:prstGeom>
        </p:spPr>
        <p:txBody>
          <a:bodyPr bIns="91425" rIns="91425" lIns="91425" tIns="91425" anchor="b" anchorCtr="0">
            <a:noAutofit/>
          </a:bodyPr>
          <a:lstStyle/>
          <a:p>
            <a:pPr>
              <a:buNone/>
            </a:pPr>
            <a:r>
              <a:rPr lang="en"/>
              <a:t>economy </a:t>
            </a:r>
          </a:p>
        </p:txBody>
      </p:sp>
      <p:sp>
        <p:nvSpPr>
          <p:cNvPr id="46" name="Shape 4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lnSpc>
                <a:spcPct val="115000"/>
              </a:lnSpc>
              <a:spcBef>
                <a:spcPts val="0"/>
              </a:spcBef>
              <a:buClr>
                <a:schemeClr val="dk1"/>
              </a:buClr>
              <a:buSzPct val="100000"/>
              <a:buFont typeface="Arial"/>
              <a:buNone/>
            </a:pPr>
            <a:r>
              <a:rPr sz="1100" lang="en"/>
              <a:t>currency: Russian Ruble</a:t>
            </a:r>
          </a:p>
          <a:p>
            <a:pPr rtl="0" lvl="0">
              <a:lnSpc>
                <a:spcPct val="115000"/>
              </a:lnSpc>
              <a:spcBef>
                <a:spcPts val="0"/>
              </a:spcBef>
              <a:buClr>
                <a:schemeClr val="dk1"/>
              </a:buClr>
              <a:buSzPct val="100000"/>
              <a:buFont typeface="Arial"/>
              <a:buNone/>
            </a:pPr>
            <a:r>
              <a:rPr sz="1100" lang="en"/>
              <a:t>The </a:t>
            </a:r>
            <a:r>
              <a:rPr b="1" sz="1100" lang="en"/>
              <a:t>ruble</a:t>
            </a:r>
            <a:r>
              <a:rPr sz="1100" lang="en"/>
              <a:t> or </a:t>
            </a:r>
            <a:r>
              <a:rPr b="1" sz="1100" lang="en"/>
              <a:t>rouble</a:t>
            </a:r>
            <a:r>
              <a:rPr sz="1100" lang="en"/>
              <a:t> (code: </a:t>
            </a:r>
            <a:r>
              <a:rPr b="1" sz="1100" lang="en"/>
              <a:t>RUB</a:t>
            </a:r>
            <a:r>
              <a:rPr sz="1100" lang="en"/>
              <a:t>) is the currency of the Russian Federation and the two partially recognized republics of</a:t>
            </a:r>
            <a:r>
              <a:rPr sz="1100" lang="en">
                <a:hlinkClick r:id="rId3"/>
              </a:rPr>
              <a:t> Abkhazia</a:t>
            </a:r>
            <a:r>
              <a:rPr sz="1100" lang="en"/>
              <a:t> and</a:t>
            </a:r>
            <a:r>
              <a:rPr sz="1100" lang="en">
                <a:hlinkClick r:id="rId4"/>
              </a:rPr>
              <a:t> South Ossetia</a:t>
            </a:r>
            <a:r>
              <a:rPr sz="1100" lang="en"/>
              <a:t>. Formerly, the ruble was also the currency of the</a:t>
            </a:r>
            <a:r>
              <a:rPr sz="1100" lang="en">
                <a:hlinkClick r:id="rId5"/>
              </a:rPr>
              <a:t> Russian Empire</a:t>
            </a:r>
            <a:r>
              <a:rPr sz="1100" lang="en"/>
              <a:t> and the</a:t>
            </a:r>
            <a:r>
              <a:rPr sz="1100" lang="en">
                <a:hlinkClick r:id="rId6"/>
              </a:rPr>
              <a:t> Soviet Union</a:t>
            </a:r>
            <a:r>
              <a:rPr sz="1100" lang="en"/>
              <a:t> before their dissolution.</a:t>
            </a:r>
            <a:r>
              <a:rPr sz="1100" lang="en">
                <a:hlinkClick r:id="rId7"/>
              </a:rPr>
              <a:t> Belarus</a:t>
            </a:r>
            <a:r>
              <a:rPr sz="1100" lang="en"/>
              <a:t> and</a:t>
            </a:r>
            <a:r>
              <a:rPr sz="1100" lang="en">
                <a:hlinkClick r:id="rId8"/>
              </a:rPr>
              <a:t> Transnistria</a:t>
            </a:r>
            <a:r>
              <a:rPr sz="1100" lang="en"/>
              <a:t> use</a:t>
            </a:r>
            <a:r>
              <a:rPr sz="1100" lang="en">
                <a:hlinkClick r:id="rId9"/>
              </a:rPr>
              <a:t> currencies with the same name</a:t>
            </a:r>
            <a:r>
              <a:rPr sz="1100" lang="en"/>
              <a:t>. The ruble is subdivided into 100</a:t>
            </a:r>
            <a:r>
              <a:rPr sz="1100" lang="en">
                <a:hlinkClick r:id="rId10"/>
              </a:rPr>
              <a:t> </a:t>
            </a:r>
            <a:r>
              <a:rPr sz="1100" lang="en" i="1">
                <a:hlinkClick r:id="rId11"/>
              </a:rPr>
              <a:t>kopeks</a:t>
            </a:r>
            <a:r>
              <a:rPr sz="1100" lang="en"/>
              <a:t> (sometimes transliterated </a:t>
            </a:r>
            <a:r>
              <a:rPr sz="1100" lang="en" i="1"/>
              <a:t>kopecks</a:t>
            </a:r>
            <a:r>
              <a:rPr sz="1100" lang="en"/>
              <a:t>, or </a:t>
            </a:r>
            <a:r>
              <a:rPr sz="1100" lang="en" i="1"/>
              <a:t>copecks</a:t>
            </a:r>
            <a:r>
              <a:rPr sz="1100" lang="en"/>
              <a:t>;. The ISO</a:t>
            </a:r>
            <a:r>
              <a:rPr u="sng" sz="1100" lang="en">
                <a:solidFill>
                  <a:srgbClr val="1155CC"/>
                </a:solidFill>
              </a:rPr>
              <a:t> </a:t>
            </a:r>
            <a:r>
              <a:rPr sz="1100" lang="en"/>
              <a:t>4217 code is </a:t>
            </a:r>
            <a:r>
              <a:rPr sz="1100" lang="en" i="1"/>
              <a:t>RUB</a:t>
            </a:r>
            <a:r>
              <a:rPr sz="1100" lang="en"/>
              <a:t> or 643; the former code, RUR or 810, refers to the Russian ruble before the 1998</a:t>
            </a:r>
            <a:r>
              <a:rPr sz="1100" lang="en">
                <a:hlinkClick r:id="rId12"/>
              </a:rPr>
              <a:t> redenomination</a:t>
            </a:r>
            <a:r>
              <a:rPr sz="1100" lang="en"/>
              <a:t> (1 RUB = 1000 RUR).</a:t>
            </a:r>
          </a:p>
          <a:p>
            <a:pPr rtl="0" lvl="0">
              <a:lnSpc>
                <a:spcPct val="115000"/>
              </a:lnSpc>
              <a:spcBef>
                <a:spcPts val="0"/>
              </a:spcBef>
              <a:buClr>
                <a:schemeClr val="dk1"/>
              </a:buClr>
              <a:buSzPct val="100000"/>
              <a:buFont typeface="Arial"/>
              <a:buNone/>
            </a:pPr>
            <a:r>
              <a:rPr sz="1100" lang="en"/>
              <a:t>    Exports from Russia amounted to US$524.6 billion in 2012, up 12.1% since 2008. Russia’s top 10 exports accounted for 86.8% of the overall value of its global shipments.</a:t>
            </a:r>
          </a:p>
          <a:p>
            <a:pPr rtl="0" lvl="0">
              <a:lnSpc>
                <a:spcPct val="115000"/>
              </a:lnSpc>
              <a:spcBef>
                <a:spcPts val="0"/>
              </a:spcBef>
              <a:buClr>
                <a:schemeClr val="dk1"/>
              </a:buClr>
              <a:buSzPct val="100000"/>
              <a:buFont typeface="Arial"/>
              <a:buNone/>
            </a:pPr>
            <a:r>
              <a:rPr sz="1100" lang="en"/>
              <a:t>    Based on statistics from the International Monetary Fund’s World Economic Outlook Database, Russia’s total Gross Domestic Product amounted to $2.5 trillion in 2012.</a:t>
            </a:r>
          </a:p>
          <a:p>
            <a:pPr rtl="0" lvl="0">
              <a:lnSpc>
                <a:spcPct val="115000"/>
              </a:lnSpc>
              <a:spcBef>
                <a:spcPts val="0"/>
              </a:spcBef>
              <a:buClr>
                <a:schemeClr val="dk1"/>
              </a:buClr>
              <a:buSzPct val="100000"/>
              <a:buFont typeface="Arial"/>
              <a:buNone/>
            </a:pPr>
            <a:r>
              <a:rPr sz="1100" lang="en"/>
              <a:t>     Therefore, exports accounted for about 20.9% of total Russian economic output.</a:t>
            </a:r>
          </a:p>
          <a:p>
            <a:pPr rtl="0" lvl="0">
              <a:lnSpc>
                <a:spcPct val="115000"/>
              </a:lnSpc>
              <a:spcBef>
                <a:spcPts val="0"/>
              </a:spcBef>
              <a:buClr>
                <a:schemeClr val="dk1"/>
              </a:buClr>
              <a:buSzPct val="100000"/>
              <a:buFont typeface="Arial"/>
              <a:buNone/>
            </a:pPr>
            <a:r>
              <a:rPr sz="1100" lang="en"/>
              <a:t>Given Russia population of 142.9 million people, the total $524.6 billion in 2012 Russian exports translates to roughly $3,696 for every person in the country. This compares with a benchmark $2,588 in exports per person for the world’s total exports (assuming an estimated global population of 7,095,217,980 per the CIA World Factbook).</a:t>
            </a:r>
          </a:p>
          <a:p>
            <a:r>
              <a:t/>
            </a:r>
          </a:p>
          <a:p>
            <a:pPr rtl="0" lvl="0">
              <a:lnSpc>
                <a:spcPct val="115000"/>
              </a:lnSpc>
              <a:spcBef>
                <a:spcPts val="0"/>
              </a:spcBef>
              <a:buClr>
                <a:schemeClr val="dk1"/>
              </a:buClr>
              <a:buSzPct val="100000"/>
              <a:buFont typeface="Arial"/>
              <a:buNone/>
            </a:pPr>
            <a:r>
              <a:rPr sz="1100" lang="en"/>
              <a:t>the top 5 russian exports are mineral fuels including oil at $375,947,000 which is 71.6% of the total exports. iron and steel are second with $22,601,664,000 at 4.3%. FErtilizers are third at $11,176,846,000  with 2.1%. forth is inorganic chemicals with $7/835,699,000 with 1.5%. machinery is fifth with $7,609,061,000 1.5%.</a:t>
            </a:r>
          </a:p>
          <a:p>
            <a:r>
              <a:t/>
            </a:r>
          </a:p>
        </p:txBody>
      </p:sp>
      <p:sp>
        <p:nvSpPr>
          <p:cNvPr id="47" name="Shape 47"/>
          <p:cNvSpPr txBox="1"/>
          <p:nvPr/>
        </p:nvSpPr>
        <p:spPr>
          <a:xfrm>
            <a:off y="304800" x="304800"/>
            <a:ext cy="3000000" cx="3000000"/>
          </a:xfrm>
          <a:prstGeom prst="rect">
            <a:avLst/>
          </a:prstGeom>
        </p:spPr>
        <p:txBody>
          <a:bodyPr bIns="91425" rIns="91425" lIns="91425" tIns="91425" anchor="ctr" anchorCtr="0">
            <a:noAutofit/>
          </a:bodyPr>
          <a:lstStyle/>
          <a:p/>
        </p:txBody>
      </p:sp>
      <p:sp>
        <p:nvSpPr>
          <p:cNvPr id="48" name="Shape 48"/>
          <p:cNvSpPr txBox="1"/>
          <p:nvPr/>
        </p:nvSpPr>
        <p:spPr>
          <a:xfrm>
            <a:off y="615350" x="3667450"/>
            <a:ext cy="857400" cx="4295099"/>
          </a:xfrm>
          <a:prstGeom prst="rect">
            <a:avLst/>
          </a:prstGeom>
        </p:spPr>
        <p:txBody>
          <a:bodyPr bIns="91425" rIns="91425" lIns="91425" tIns="91425" anchor="t" anchorCtr="0">
            <a:noAutofit/>
          </a:bodyPr>
          <a:lstStyle/>
          <a:p/>
        </p:txBody>
      </p:sp>
      <p:sp>
        <p:nvSpPr>
          <p:cNvPr id="49" name="Shape 49"/>
          <p:cNvSpPr/>
          <p:nvPr/>
        </p:nvSpPr>
        <p:spPr>
          <a:xfrm>
            <a:off y="-12" x="4915175"/>
            <a:ext cy="1400175" cx="3257550"/>
          </a:xfrm>
          <a:prstGeom prst="rect">
            <a:avLst/>
          </a:prstGeom>
          <a:blipFill>
            <a:blip r:embed="rId13"/>
            <a:stretch>
              <a:fillRect/>
            </a:stretch>
          </a:blipFill>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